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64" r:id="rId5"/>
    <p:sldId id="265" r:id="rId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4660"/>
  </p:normalViewPr>
  <p:slideViewPr>
    <p:cSldViewPr snapToGrid="0">
      <p:cViewPr varScale="1">
        <p:scale>
          <a:sx n="68" d="100"/>
          <a:sy n="68" d="100"/>
        </p:scale>
        <p:origin x="96" y="23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1534FCB-0316-4B55-9BBB-457E9792C994}"/>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p>
        </p:txBody>
      </p:sp>
      <p:sp>
        <p:nvSpPr>
          <p:cNvPr id="3" name="Υπότιτλος 2">
            <a:extLst>
              <a:ext uri="{FF2B5EF4-FFF2-40B4-BE49-F238E27FC236}">
                <a16:creationId xmlns:a16="http://schemas.microsoft.com/office/drawing/2014/main" id="{4B061F77-4D5D-4372-904A-3D36DA2886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p>
        </p:txBody>
      </p:sp>
      <p:sp>
        <p:nvSpPr>
          <p:cNvPr id="4" name="Θέση ημερομηνίας 3">
            <a:extLst>
              <a:ext uri="{FF2B5EF4-FFF2-40B4-BE49-F238E27FC236}">
                <a16:creationId xmlns:a16="http://schemas.microsoft.com/office/drawing/2014/main" id="{AFF34150-A833-48D7-94DE-02CC6FBD7376}"/>
              </a:ext>
            </a:extLst>
          </p:cNvPr>
          <p:cNvSpPr>
            <a:spLocks noGrp="1"/>
          </p:cNvSpPr>
          <p:nvPr>
            <p:ph type="dt" sz="half" idx="10"/>
          </p:nvPr>
        </p:nvSpPr>
        <p:spPr/>
        <p:txBody>
          <a:bodyPr/>
          <a:lstStyle/>
          <a:p>
            <a:fld id="{09C17C91-E9A3-4EB7-9DD9-4A128C68F68C}" type="datetimeFigureOut">
              <a:rPr lang="el-GR" smtClean="0"/>
              <a:t>7/2/2023</a:t>
            </a:fld>
            <a:endParaRPr lang="el-GR"/>
          </a:p>
        </p:txBody>
      </p:sp>
      <p:sp>
        <p:nvSpPr>
          <p:cNvPr id="5" name="Θέση υποσέλιδου 4">
            <a:extLst>
              <a:ext uri="{FF2B5EF4-FFF2-40B4-BE49-F238E27FC236}">
                <a16:creationId xmlns:a16="http://schemas.microsoft.com/office/drawing/2014/main" id="{77975EF6-BC2B-49BA-8B45-E640B664A525}"/>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5E7DC9FF-2B6A-4B91-9E62-C17E3455B9DD}"/>
              </a:ext>
            </a:extLst>
          </p:cNvPr>
          <p:cNvSpPr>
            <a:spLocks noGrp="1"/>
          </p:cNvSpPr>
          <p:nvPr>
            <p:ph type="sldNum" sz="quarter" idx="12"/>
          </p:nvPr>
        </p:nvSpPr>
        <p:spPr/>
        <p:txBody>
          <a:bodyPr/>
          <a:lstStyle/>
          <a:p>
            <a:fld id="{B6377356-7470-414C-8E72-E1FC57A3A519}" type="slidenum">
              <a:rPr lang="el-GR" smtClean="0"/>
              <a:t>‹#›</a:t>
            </a:fld>
            <a:endParaRPr lang="el-GR"/>
          </a:p>
        </p:txBody>
      </p:sp>
    </p:spTree>
    <p:extLst>
      <p:ext uri="{BB962C8B-B14F-4D97-AF65-F5344CB8AC3E}">
        <p14:creationId xmlns:p14="http://schemas.microsoft.com/office/powerpoint/2010/main" val="2842311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0711D0E-248F-43CF-AB90-7C2DA9175D37}"/>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24D8D23C-D196-4A12-8C87-A022E5C2A0AE}"/>
              </a:ext>
            </a:extLst>
          </p:cNvPr>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DFFF3C52-9CEA-424C-BDB7-56F242BC6EF5}"/>
              </a:ext>
            </a:extLst>
          </p:cNvPr>
          <p:cNvSpPr>
            <a:spLocks noGrp="1"/>
          </p:cNvSpPr>
          <p:nvPr>
            <p:ph type="dt" sz="half" idx="10"/>
          </p:nvPr>
        </p:nvSpPr>
        <p:spPr/>
        <p:txBody>
          <a:bodyPr/>
          <a:lstStyle/>
          <a:p>
            <a:fld id="{09C17C91-E9A3-4EB7-9DD9-4A128C68F68C}" type="datetimeFigureOut">
              <a:rPr lang="el-GR" smtClean="0"/>
              <a:t>7/2/2023</a:t>
            </a:fld>
            <a:endParaRPr lang="el-GR"/>
          </a:p>
        </p:txBody>
      </p:sp>
      <p:sp>
        <p:nvSpPr>
          <p:cNvPr id="5" name="Θέση υποσέλιδου 4">
            <a:extLst>
              <a:ext uri="{FF2B5EF4-FFF2-40B4-BE49-F238E27FC236}">
                <a16:creationId xmlns:a16="http://schemas.microsoft.com/office/drawing/2014/main" id="{C612AA7B-998E-4F1B-A6CD-D020A510F915}"/>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4997C8C7-E6FD-4DEC-BAFC-E241114F04BB}"/>
              </a:ext>
            </a:extLst>
          </p:cNvPr>
          <p:cNvSpPr>
            <a:spLocks noGrp="1"/>
          </p:cNvSpPr>
          <p:nvPr>
            <p:ph type="sldNum" sz="quarter" idx="12"/>
          </p:nvPr>
        </p:nvSpPr>
        <p:spPr/>
        <p:txBody>
          <a:bodyPr/>
          <a:lstStyle/>
          <a:p>
            <a:fld id="{B6377356-7470-414C-8E72-E1FC57A3A519}" type="slidenum">
              <a:rPr lang="el-GR" smtClean="0"/>
              <a:t>‹#›</a:t>
            </a:fld>
            <a:endParaRPr lang="el-GR"/>
          </a:p>
        </p:txBody>
      </p:sp>
    </p:spTree>
    <p:extLst>
      <p:ext uri="{BB962C8B-B14F-4D97-AF65-F5344CB8AC3E}">
        <p14:creationId xmlns:p14="http://schemas.microsoft.com/office/powerpoint/2010/main" val="3380582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a:extLst>
              <a:ext uri="{FF2B5EF4-FFF2-40B4-BE49-F238E27FC236}">
                <a16:creationId xmlns:a16="http://schemas.microsoft.com/office/drawing/2014/main" id="{BD18FAA0-1526-45E3-8BE2-35E31FDB58F6}"/>
              </a:ext>
            </a:extLst>
          </p:cNvPr>
          <p:cNvSpPr>
            <a:spLocks noGrp="1"/>
          </p:cNvSpPr>
          <p:nvPr>
            <p:ph type="title" orient="vert"/>
          </p:nvPr>
        </p:nvSpPr>
        <p:spPr>
          <a:xfrm>
            <a:off x="8724900" y="365125"/>
            <a:ext cx="2628900" cy="5811838"/>
          </a:xfrm>
        </p:spPr>
        <p:txBody>
          <a:bodyPr vert="eaVert"/>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2FF42846-C763-413C-BE66-97BAD0BDF172}"/>
              </a:ext>
            </a:extLst>
          </p:cNvPr>
          <p:cNvSpPr>
            <a:spLocks noGrp="1"/>
          </p:cNvSpPr>
          <p:nvPr>
            <p:ph type="body" orient="vert" idx="1"/>
          </p:nvPr>
        </p:nvSpPr>
        <p:spPr>
          <a:xfrm>
            <a:off x="838200" y="365125"/>
            <a:ext cx="7734300" cy="5811838"/>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6F80D8E2-C930-42E2-83E9-81B6270036FD}"/>
              </a:ext>
            </a:extLst>
          </p:cNvPr>
          <p:cNvSpPr>
            <a:spLocks noGrp="1"/>
          </p:cNvSpPr>
          <p:nvPr>
            <p:ph type="dt" sz="half" idx="10"/>
          </p:nvPr>
        </p:nvSpPr>
        <p:spPr/>
        <p:txBody>
          <a:bodyPr/>
          <a:lstStyle/>
          <a:p>
            <a:fld id="{09C17C91-E9A3-4EB7-9DD9-4A128C68F68C}" type="datetimeFigureOut">
              <a:rPr lang="el-GR" smtClean="0"/>
              <a:t>7/2/2023</a:t>
            </a:fld>
            <a:endParaRPr lang="el-GR"/>
          </a:p>
        </p:txBody>
      </p:sp>
      <p:sp>
        <p:nvSpPr>
          <p:cNvPr id="5" name="Θέση υποσέλιδου 4">
            <a:extLst>
              <a:ext uri="{FF2B5EF4-FFF2-40B4-BE49-F238E27FC236}">
                <a16:creationId xmlns:a16="http://schemas.microsoft.com/office/drawing/2014/main" id="{53378AC2-5605-4767-A06A-973E8C38D34F}"/>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B338547F-5A09-4A1C-8B1B-F2129D481557}"/>
              </a:ext>
            </a:extLst>
          </p:cNvPr>
          <p:cNvSpPr>
            <a:spLocks noGrp="1"/>
          </p:cNvSpPr>
          <p:nvPr>
            <p:ph type="sldNum" sz="quarter" idx="12"/>
          </p:nvPr>
        </p:nvSpPr>
        <p:spPr/>
        <p:txBody>
          <a:bodyPr/>
          <a:lstStyle/>
          <a:p>
            <a:fld id="{B6377356-7470-414C-8E72-E1FC57A3A519}" type="slidenum">
              <a:rPr lang="el-GR" smtClean="0"/>
              <a:t>‹#›</a:t>
            </a:fld>
            <a:endParaRPr lang="el-GR"/>
          </a:p>
        </p:txBody>
      </p:sp>
    </p:spTree>
    <p:extLst>
      <p:ext uri="{BB962C8B-B14F-4D97-AF65-F5344CB8AC3E}">
        <p14:creationId xmlns:p14="http://schemas.microsoft.com/office/powerpoint/2010/main" val="3649126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017DD7B-C31A-4213-88E4-F9528097FFA9}"/>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368B0B0F-8869-4377-AC96-428E68EC9526}"/>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43A929B2-7D82-42BA-96D6-04FAFA91C8A9}"/>
              </a:ext>
            </a:extLst>
          </p:cNvPr>
          <p:cNvSpPr>
            <a:spLocks noGrp="1"/>
          </p:cNvSpPr>
          <p:nvPr>
            <p:ph type="dt" sz="half" idx="10"/>
          </p:nvPr>
        </p:nvSpPr>
        <p:spPr/>
        <p:txBody>
          <a:bodyPr/>
          <a:lstStyle/>
          <a:p>
            <a:fld id="{09C17C91-E9A3-4EB7-9DD9-4A128C68F68C}" type="datetimeFigureOut">
              <a:rPr lang="el-GR" smtClean="0"/>
              <a:t>7/2/2023</a:t>
            </a:fld>
            <a:endParaRPr lang="el-GR"/>
          </a:p>
        </p:txBody>
      </p:sp>
      <p:sp>
        <p:nvSpPr>
          <p:cNvPr id="5" name="Θέση υποσέλιδου 4">
            <a:extLst>
              <a:ext uri="{FF2B5EF4-FFF2-40B4-BE49-F238E27FC236}">
                <a16:creationId xmlns:a16="http://schemas.microsoft.com/office/drawing/2014/main" id="{1AB1FD35-D7CC-4A0D-8B2E-315F7FD62955}"/>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6E2D8CED-8C73-4395-A57F-F3034C669046}"/>
              </a:ext>
            </a:extLst>
          </p:cNvPr>
          <p:cNvSpPr>
            <a:spLocks noGrp="1"/>
          </p:cNvSpPr>
          <p:nvPr>
            <p:ph type="sldNum" sz="quarter" idx="12"/>
          </p:nvPr>
        </p:nvSpPr>
        <p:spPr/>
        <p:txBody>
          <a:bodyPr/>
          <a:lstStyle/>
          <a:p>
            <a:fld id="{B6377356-7470-414C-8E72-E1FC57A3A519}" type="slidenum">
              <a:rPr lang="el-GR" smtClean="0"/>
              <a:t>‹#›</a:t>
            </a:fld>
            <a:endParaRPr lang="el-GR"/>
          </a:p>
        </p:txBody>
      </p:sp>
    </p:spTree>
    <p:extLst>
      <p:ext uri="{BB962C8B-B14F-4D97-AF65-F5344CB8AC3E}">
        <p14:creationId xmlns:p14="http://schemas.microsoft.com/office/powerpoint/2010/main" val="2026936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949FEDA-BEEC-4FE4-A536-26DB75F9270B}"/>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F44CF8A2-0EAC-4BAF-85ED-1B6FFE4F09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4" name="Θέση ημερομηνίας 3">
            <a:extLst>
              <a:ext uri="{FF2B5EF4-FFF2-40B4-BE49-F238E27FC236}">
                <a16:creationId xmlns:a16="http://schemas.microsoft.com/office/drawing/2014/main" id="{7BF15CCD-C6A6-4AD9-8652-3551BFB812AD}"/>
              </a:ext>
            </a:extLst>
          </p:cNvPr>
          <p:cNvSpPr>
            <a:spLocks noGrp="1"/>
          </p:cNvSpPr>
          <p:nvPr>
            <p:ph type="dt" sz="half" idx="10"/>
          </p:nvPr>
        </p:nvSpPr>
        <p:spPr/>
        <p:txBody>
          <a:bodyPr/>
          <a:lstStyle/>
          <a:p>
            <a:fld id="{09C17C91-E9A3-4EB7-9DD9-4A128C68F68C}" type="datetimeFigureOut">
              <a:rPr lang="el-GR" smtClean="0"/>
              <a:t>7/2/2023</a:t>
            </a:fld>
            <a:endParaRPr lang="el-GR"/>
          </a:p>
        </p:txBody>
      </p:sp>
      <p:sp>
        <p:nvSpPr>
          <p:cNvPr id="5" name="Θέση υποσέλιδου 4">
            <a:extLst>
              <a:ext uri="{FF2B5EF4-FFF2-40B4-BE49-F238E27FC236}">
                <a16:creationId xmlns:a16="http://schemas.microsoft.com/office/drawing/2014/main" id="{DEC57EBE-0CF5-4243-89CC-D34B4E1C7DAC}"/>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8CF4C93D-4EA1-4747-9D82-D3D2E91F3DEC}"/>
              </a:ext>
            </a:extLst>
          </p:cNvPr>
          <p:cNvSpPr>
            <a:spLocks noGrp="1"/>
          </p:cNvSpPr>
          <p:nvPr>
            <p:ph type="sldNum" sz="quarter" idx="12"/>
          </p:nvPr>
        </p:nvSpPr>
        <p:spPr/>
        <p:txBody>
          <a:bodyPr/>
          <a:lstStyle/>
          <a:p>
            <a:fld id="{B6377356-7470-414C-8E72-E1FC57A3A519}" type="slidenum">
              <a:rPr lang="el-GR" smtClean="0"/>
              <a:t>‹#›</a:t>
            </a:fld>
            <a:endParaRPr lang="el-GR"/>
          </a:p>
        </p:txBody>
      </p:sp>
    </p:spTree>
    <p:extLst>
      <p:ext uri="{BB962C8B-B14F-4D97-AF65-F5344CB8AC3E}">
        <p14:creationId xmlns:p14="http://schemas.microsoft.com/office/powerpoint/2010/main" val="3676127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9373762-DE24-49D4-8E28-EFAC224CEB11}"/>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3B678EEA-AF84-4681-9DE6-7918DCED5F7E}"/>
              </a:ext>
            </a:extLst>
          </p:cNvPr>
          <p:cNvSpPr>
            <a:spLocks noGrp="1"/>
          </p:cNvSpPr>
          <p:nvPr>
            <p:ph sz="half" idx="1"/>
          </p:nvPr>
        </p:nvSpPr>
        <p:spPr>
          <a:xfrm>
            <a:off x="838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περιεχομένου 3">
            <a:extLst>
              <a:ext uri="{FF2B5EF4-FFF2-40B4-BE49-F238E27FC236}">
                <a16:creationId xmlns:a16="http://schemas.microsoft.com/office/drawing/2014/main" id="{3ECFFEE4-7183-4287-8398-C8E927302706}"/>
              </a:ext>
            </a:extLst>
          </p:cNvPr>
          <p:cNvSpPr>
            <a:spLocks noGrp="1"/>
          </p:cNvSpPr>
          <p:nvPr>
            <p:ph sz="half" idx="2"/>
          </p:nvPr>
        </p:nvSpPr>
        <p:spPr>
          <a:xfrm>
            <a:off x="6172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ημερομηνίας 4">
            <a:extLst>
              <a:ext uri="{FF2B5EF4-FFF2-40B4-BE49-F238E27FC236}">
                <a16:creationId xmlns:a16="http://schemas.microsoft.com/office/drawing/2014/main" id="{01458240-2008-4070-96D5-850AF63B2767}"/>
              </a:ext>
            </a:extLst>
          </p:cNvPr>
          <p:cNvSpPr>
            <a:spLocks noGrp="1"/>
          </p:cNvSpPr>
          <p:nvPr>
            <p:ph type="dt" sz="half" idx="10"/>
          </p:nvPr>
        </p:nvSpPr>
        <p:spPr/>
        <p:txBody>
          <a:bodyPr/>
          <a:lstStyle/>
          <a:p>
            <a:fld id="{09C17C91-E9A3-4EB7-9DD9-4A128C68F68C}" type="datetimeFigureOut">
              <a:rPr lang="el-GR" smtClean="0"/>
              <a:t>7/2/2023</a:t>
            </a:fld>
            <a:endParaRPr lang="el-GR"/>
          </a:p>
        </p:txBody>
      </p:sp>
      <p:sp>
        <p:nvSpPr>
          <p:cNvPr id="6" name="Θέση υποσέλιδου 5">
            <a:extLst>
              <a:ext uri="{FF2B5EF4-FFF2-40B4-BE49-F238E27FC236}">
                <a16:creationId xmlns:a16="http://schemas.microsoft.com/office/drawing/2014/main" id="{9A1A76A1-3214-4233-953D-8776C006779D}"/>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4FACD9A7-CEF7-467D-ADD3-3C840A3A6C9A}"/>
              </a:ext>
            </a:extLst>
          </p:cNvPr>
          <p:cNvSpPr>
            <a:spLocks noGrp="1"/>
          </p:cNvSpPr>
          <p:nvPr>
            <p:ph type="sldNum" sz="quarter" idx="12"/>
          </p:nvPr>
        </p:nvSpPr>
        <p:spPr/>
        <p:txBody>
          <a:bodyPr/>
          <a:lstStyle/>
          <a:p>
            <a:fld id="{B6377356-7470-414C-8E72-E1FC57A3A519}" type="slidenum">
              <a:rPr lang="el-GR" smtClean="0"/>
              <a:t>‹#›</a:t>
            </a:fld>
            <a:endParaRPr lang="el-GR"/>
          </a:p>
        </p:txBody>
      </p:sp>
    </p:spTree>
    <p:extLst>
      <p:ext uri="{BB962C8B-B14F-4D97-AF65-F5344CB8AC3E}">
        <p14:creationId xmlns:p14="http://schemas.microsoft.com/office/powerpoint/2010/main" val="784537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0A84F9A-646D-40A1-BFDF-AED752F2B620}"/>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9548D448-5AE4-47F6-BF83-0C9222E2E2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9DF7FCDA-8FBC-401D-A89F-C6168A249C06}"/>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κειμένου 4">
            <a:extLst>
              <a:ext uri="{FF2B5EF4-FFF2-40B4-BE49-F238E27FC236}">
                <a16:creationId xmlns:a16="http://schemas.microsoft.com/office/drawing/2014/main" id="{5D84E2FD-614C-4D4B-8C8A-CD258E5A7B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B7FB2648-4A05-42B8-BA1A-25E1CDBE3AF9}"/>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7" name="Θέση ημερομηνίας 6">
            <a:extLst>
              <a:ext uri="{FF2B5EF4-FFF2-40B4-BE49-F238E27FC236}">
                <a16:creationId xmlns:a16="http://schemas.microsoft.com/office/drawing/2014/main" id="{BE798CD2-6CC3-4915-87D8-16C193F59383}"/>
              </a:ext>
            </a:extLst>
          </p:cNvPr>
          <p:cNvSpPr>
            <a:spLocks noGrp="1"/>
          </p:cNvSpPr>
          <p:nvPr>
            <p:ph type="dt" sz="half" idx="10"/>
          </p:nvPr>
        </p:nvSpPr>
        <p:spPr/>
        <p:txBody>
          <a:bodyPr/>
          <a:lstStyle/>
          <a:p>
            <a:fld id="{09C17C91-E9A3-4EB7-9DD9-4A128C68F68C}" type="datetimeFigureOut">
              <a:rPr lang="el-GR" smtClean="0"/>
              <a:t>7/2/2023</a:t>
            </a:fld>
            <a:endParaRPr lang="el-GR"/>
          </a:p>
        </p:txBody>
      </p:sp>
      <p:sp>
        <p:nvSpPr>
          <p:cNvPr id="8" name="Θέση υποσέλιδου 7">
            <a:extLst>
              <a:ext uri="{FF2B5EF4-FFF2-40B4-BE49-F238E27FC236}">
                <a16:creationId xmlns:a16="http://schemas.microsoft.com/office/drawing/2014/main" id="{1147ADE7-94FA-4610-869C-D2D17A5BB98E}"/>
              </a:ext>
            </a:extLst>
          </p:cNvPr>
          <p:cNvSpPr>
            <a:spLocks noGrp="1"/>
          </p:cNvSpPr>
          <p:nvPr>
            <p:ph type="ftr" sz="quarter" idx="11"/>
          </p:nvPr>
        </p:nvSpPr>
        <p:spPr/>
        <p:txBody>
          <a:bodyPr/>
          <a:lstStyle/>
          <a:p>
            <a:endParaRPr lang="el-GR"/>
          </a:p>
        </p:txBody>
      </p:sp>
      <p:sp>
        <p:nvSpPr>
          <p:cNvPr id="9" name="Θέση αριθμού διαφάνειας 8">
            <a:extLst>
              <a:ext uri="{FF2B5EF4-FFF2-40B4-BE49-F238E27FC236}">
                <a16:creationId xmlns:a16="http://schemas.microsoft.com/office/drawing/2014/main" id="{748179CE-54E6-4AD7-BBF2-6A0FF60D07FA}"/>
              </a:ext>
            </a:extLst>
          </p:cNvPr>
          <p:cNvSpPr>
            <a:spLocks noGrp="1"/>
          </p:cNvSpPr>
          <p:nvPr>
            <p:ph type="sldNum" sz="quarter" idx="12"/>
          </p:nvPr>
        </p:nvSpPr>
        <p:spPr/>
        <p:txBody>
          <a:bodyPr/>
          <a:lstStyle/>
          <a:p>
            <a:fld id="{B6377356-7470-414C-8E72-E1FC57A3A519}" type="slidenum">
              <a:rPr lang="el-GR" smtClean="0"/>
              <a:t>‹#›</a:t>
            </a:fld>
            <a:endParaRPr lang="el-GR"/>
          </a:p>
        </p:txBody>
      </p:sp>
    </p:spTree>
    <p:extLst>
      <p:ext uri="{BB962C8B-B14F-4D97-AF65-F5344CB8AC3E}">
        <p14:creationId xmlns:p14="http://schemas.microsoft.com/office/powerpoint/2010/main" val="275476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E78D630-4F9C-46E3-AC66-B470FA7B4B5B}"/>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ημερομηνίας 2">
            <a:extLst>
              <a:ext uri="{FF2B5EF4-FFF2-40B4-BE49-F238E27FC236}">
                <a16:creationId xmlns:a16="http://schemas.microsoft.com/office/drawing/2014/main" id="{5BB14401-0023-426D-A968-99EA30042885}"/>
              </a:ext>
            </a:extLst>
          </p:cNvPr>
          <p:cNvSpPr>
            <a:spLocks noGrp="1"/>
          </p:cNvSpPr>
          <p:nvPr>
            <p:ph type="dt" sz="half" idx="10"/>
          </p:nvPr>
        </p:nvSpPr>
        <p:spPr/>
        <p:txBody>
          <a:bodyPr/>
          <a:lstStyle/>
          <a:p>
            <a:fld id="{09C17C91-E9A3-4EB7-9DD9-4A128C68F68C}" type="datetimeFigureOut">
              <a:rPr lang="el-GR" smtClean="0"/>
              <a:t>7/2/2023</a:t>
            </a:fld>
            <a:endParaRPr lang="el-GR"/>
          </a:p>
        </p:txBody>
      </p:sp>
      <p:sp>
        <p:nvSpPr>
          <p:cNvPr id="4" name="Θέση υποσέλιδου 3">
            <a:extLst>
              <a:ext uri="{FF2B5EF4-FFF2-40B4-BE49-F238E27FC236}">
                <a16:creationId xmlns:a16="http://schemas.microsoft.com/office/drawing/2014/main" id="{AED550D3-63B5-45BB-BFAE-0EA982E6A0A1}"/>
              </a:ext>
            </a:extLst>
          </p:cNvPr>
          <p:cNvSpPr>
            <a:spLocks noGrp="1"/>
          </p:cNvSpPr>
          <p:nvPr>
            <p:ph type="ftr" sz="quarter" idx="11"/>
          </p:nvPr>
        </p:nvSpPr>
        <p:spPr/>
        <p:txBody>
          <a:bodyPr/>
          <a:lstStyle/>
          <a:p>
            <a:endParaRPr lang="el-GR"/>
          </a:p>
        </p:txBody>
      </p:sp>
      <p:sp>
        <p:nvSpPr>
          <p:cNvPr id="5" name="Θέση αριθμού διαφάνειας 4">
            <a:extLst>
              <a:ext uri="{FF2B5EF4-FFF2-40B4-BE49-F238E27FC236}">
                <a16:creationId xmlns:a16="http://schemas.microsoft.com/office/drawing/2014/main" id="{C153B4BF-3B15-4B70-A3C4-2552FB229E29}"/>
              </a:ext>
            </a:extLst>
          </p:cNvPr>
          <p:cNvSpPr>
            <a:spLocks noGrp="1"/>
          </p:cNvSpPr>
          <p:nvPr>
            <p:ph type="sldNum" sz="quarter" idx="12"/>
          </p:nvPr>
        </p:nvSpPr>
        <p:spPr/>
        <p:txBody>
          <a:bodyPr/>
          <a:lstStyle/>
          <a:p>
            <a:fld id="{B6377356-7470-414C-8E72-E1FC57A3A519}" type="slidenum">
              <a:rPr lang="el-GR" smtClean="0"/>
              <a:t>‹#›</a:t>
            </a:fld>
            <a:endParaRPr lang="el-GR"/>
          </a:p>
        </p:txBody>
      </p:sp>
    </p:spTree>
    <p:extLst>
      <p:ext uri="{BB962C8B-B14F-4D97-AF65-F5344CB8AC3E}">
        <p14:creationId xmlns:p14="http://schemas.microsoft.com/office/powerpoint/2010/main" val="184543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BA69EC7A-EA91-4130-A337-1EA980EFFFC5}"/>
              </a:ext>
            </a:extLst>
          </p:cNvPr>
          <p:cNvSpPr>
            <a:spLocks noGrp="1"/>
          </p:cNvSpPr>
          <p:nvPr>
            <p:ph type="dt" sz="half" idx="10"/>
          </p:nvPr>
        </p:nvSpPr>
        <p:spPr/>
        <p:txBody>
          <a:bodyPr/>
          <a:lstStyle/>
          <a:p>
            <a:fld id="{09C17C91-E9A3-4EB7-9DD9-4A128C68F68C}" type="datetimeFigureOut">
              <a:rPr lang="el-GR" smtClean="0"/>
              <a:t>7/2/2023</a:t>
            </a:fld>
            <a:endParaRPr lang="el-GR"/>
          </a:p>
        </p:txBody>
      </p:sp>
      <p:sp>
        <p:nvSpPr>
          <p:cNvPr id="3" name="Θέση υποσέλιδου 2">
            <a:extLst>
              <a:ext uri="{FF2B5EF4-FFF2-40B4-BE49-F238E27FC236}">
                <a16:creationId xmlns:a16="http://schemas.microsoft.com/office/drawing/2014/main" id="{9A8E33C5-5B62-45C0-822E-70E11123C3C3}"/>
              </a:ext>
            </a:extLst>
          </p:cNvPr>
          <p:cNvSpPr>
            <a:spLocks noGrp="1"/>
          </p:cNvSpPr>
          <p:nvPr>
            <p:ph type="ftr" sz="quarter" idx="11"/>
          </p:nvPr>
        </p:nvSpPr>
        <p:spPr/>
        <p:txBody>
          <a:bodyPr/>
          <a:lstStyle/>
          <a:p>
            <a:endParaRPr lang="el-GR"/>
          </a:p>
        </p:txBody>
      </p:sp>
      <p:sp>
        <p:nvSpPr>
          <p:cNvPr id="4" name="Θέση αριθμού διαφάνειας 3">
            <a:extLst>
              <a:ext uri="{FF2B5EF4-FFF2-40B4-BE49-F238E27FC236}">
                <a16:creationId xmlns:a16="http://schemas.microsoft.com/office/drawing/2014/main" id="{ACA77DFC-401E-4656-A0F9-AB9C48639F14}"/>
              </a:ext>
            </a:extLst>
          </p:cNvPr>
          <p:cNvSpPr>
            <a:spLocks noGrp="1"/>
          </p:cNvSpPr>
          <p:nvPr>
            <p:ph type="sldNum" sz="quarter" idx="12"/>
          </p:nvPr>
        </p:nvSpPr>
        <p:spPr/>
        <p:txBody>
          <a:bodyPr/>
          <a:lstStyle/>
          <a:p>
            <a:fld id="{B6377356-7470-414C-8E72-E1FC57A3A519}" type="slidenum">
              <a:rPr lang="el-GR" smtClean="0"/>
              <a:t>‹#›</a:t>
            </a:fld>
            <a:endParaRPr lang="el-GR"/>
          </a:p>
        </p:txBody>
      </p:sp>
    </p:spTree>
    <p:extLst>
      <p:ext uri="{BB962C8B-B14F-4D97-AF65-F5344CB8AC3E}">
        <p14:creationId xmlns:p14="http://schemas.microsoft.com/office/powerpoint/2010/main" val="1533279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A2D2AB3-41DD-4623-B765-6C641DB03E6E}"/>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038B3988-1A0A-46AB-ADF2-744B4C7C0F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κειμένου 3">
            <a:extLst>
              <a:ext uri="{FF2B5EF4-FFF2-40B4-BE49-F238E27FC236}">
                <a16:creationId xmlns:a16="http://schemas.microsoft.com/office/drawing/2014/main" id="{19037720-61F8-453F-B15C-9B7F97CF2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0582D448-4589-4682-94B4-C672CF10F94A}"/>
              </a:ext>
            </a:extLst>
          </p:cNvPr>
          <p:cNvSpPr>
            <a:spLocks noGrp="1"/>
          </p:cNvSpPr>
          <p:nvPr>
            <p:ph type="dt" sz="half" idx="10"/>
          </p:nvPr>
        </p:nvSpPr>
        <p:spPr/>
        <p:txBody>
          <a:bodyPr/>
          <a:lstStyle/>
          <a:p>
            <a:fld id="{09C17C91-E9A3-4EB7-9DD9-4A128C68F68C}" type="datetimeFigureOut">
              <a:rPr lang="el-GR" smtClean="0"/>
              <a:t>7/2/2023</a:t>
            </a:fld>
            <a:endParaRPr lang="el-GR"/>
          </a:p>
        </p:txBody>
      </p:sp>
      <p:sp>
        <p:nvSpPr>
          <p:cNvPr id="6" name="Θέση υποσέλιδου 5">
            <a:extLst>
              <a:ext uri="{FF2B5EF4-FFF2-40B4-BE49-F238E27FC236}">
                <a16:creationId xmlns:a16="http://schemas.microsoft.com/office/drawing/2014/main" id="{BBCA847D-B0BD-41E8-B34C-ECC4CE5BB500}"/>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7642FDB0-3DBC-41B1-8E1E-F3E7F76E17D0}"/>
              </a:ext>
            </a:extLst>
          </p:cNvPr>
          <p:cNvSpPr>
            <a:spLocks noGrp="1"/>
          </p:cNvSpPr>
          <p:nvPr>
            <p:ph type="sldNum" sz="quarter" idx="12"/>
          </p:nvPr>
        </p:nvSpPr>
        <p:spPr/>
        <p:txBody>
          <a:bodyPr/>
          <a:lstStyle/>
          <a:p>
            <a:fld id="{B6377356-7470-414C-8E72-E1FC57A3A519}" type="slidenum">
              <a:rPr lang="el-GR" smtClean="0"/>
              <a:t>‹#›</a:t>
            </a:fld>
            <a:endParaRPr lang="el-GR"/>
          </a:p>
        </p:txBody>
      </p:sp>
    </p:spTree>
    <p:extLst>
      <p:ext uri="{BB962C8B-B14F-4D97-AF65-F5344CB8AC3E}">
        <p14:creationId xmlns:p14="http://schemas.microsoft.com/office/powerpoint/2010/main" val="2673884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49E1B77-ADC8-407D-AAD0-993170621727}"/>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εικόνας 2">
            <a:extLst>
              <a:ext uri="{FF2B5EF4-FFF2-40B4-BE49-F238E27FC236}">
                <a16:creationId xmlns:a16="http://schemas.microsoft.com/office/drawing/2014/main" id="{F40D0E18-180C-40B5-B069-A29DD5F44B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a:extLst>
              <a:ext uri="{FF2B5EF4-FFF2-40B4-BE49-F238E27FC236}">
                <a16:creationId xmlns:a16="http://schemas.microsoft.com/office/drawing/2014/main" id="{7C8E3C6B-6C66-4EE8-AD66-05AB2A70A5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C465C9E6-FBFE-46A6-B049-3230E88768AD}"/>
              </a:ext>
            </a:extLst>
          </p:cNvPr>
          <p:cNvSpPr>
            <a:spLocks noGrp="1"/>
          </p:cNvSpPr>
          <p:nvPr>
            <p:ph type="dt" sz="half" idx="10"/>
          </p:nvPr>
        </p:nvSpPr>
        <p:spPr/>
        <p:txBody>
          <a:bodyPr/>
          <a:lstStyle/>
          <a:p>
            <a:fld id="{09C17C91-E9A3-4EB7-9DD9-4A128C68F68C}" type="datetimeFigureOut">
              <a:rPr lang="el-GR" smtClean="0"/>
              <a:t>7/2/2023</a:t>
            </a:fld>
            <a:endParaRPr lang="el-GR"/>
          </a:p>
        </p:txBody>
      </p:sp>
      <p:sp>
        <p:nvSpPr>
          <p:cNvPr id="6" name="Θέση υποσέλιδου 5">
            <a:extLst>
              <a:ext uri="{FF2B5EF4-FFF2-40B4-BE49-F238E27FC236}">
                <a16:creationId xmlns:a16="http://schemas.microsoft.com/office/drawing/2014/main" id="{C60544C1-3F33-4978-8831-800B98F629D4}"/>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4967BE17-A320-4BA9-A7EA-18E2DFA87CF0}"/>
              </a:ext>
            </a:extLst>
          </p:cNvPr>
          <p:cNvSpPr>
            <a:spLocks noGrp="1"/>
          </p:cNvSpPr>
          <p:nvPr>
            <p:ph type="sldNum" sz="quarter" idx="12"/>
          </p:nvPr>
        </p:nvSpPr>
        <p:spPr/>
        <p:txBody>
          <a:bodyPr/>
          <a:lstStyle/>
          <a:p>
            <a:fld id="{B6377356-7470-414C-8E72-E1FC57A3A519}" type="slidenum">
              <a:rPr lang="el-GR" smtClean="0"/>
              <a:t>‹#›</a:t>
            </a:fld>
            <a:endParaRPr lang="el-GR"/>
          </a:p>
        </p:txBody>
      </p:sp>
    </p:spTree>
    <p:extLst>
      <p:ext uri="{BB962C8B-B14F-4D97-AF65-F5344CB8AC3E}">
        <p14:creationId xmlns:p14="http://schemas.microsoft.com/office/powerpoint/2010/main" val="666579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613B8E59-F897-41CA-AB33-68ED8B239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A5C76AC5-B3AE-40F6-8380-4C39374358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9392C466-C42B-4CF2-9523-C4919E2920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C17C91-E9A3-4EB7-9DD9-4A128C68F68C}" type="datetimeFigureOut">
              <a:rPr lang="el-GR" smtClean="0"/>
              <a:t>7/2/2023</a:t>
            </a:fld>
            <a:endParaRPr lang="el-GR"/>
          </a:p>
        </p:txBody>
      </p:sp>
      <p:sp>
        <p:nvSpPr>
          <p:cNvPr id="5" name="Θέση υποσέλιδου 4">
            <a:extLst>
              <a:ext uri="{FF2B5EF4-FFF2-40B4-BE49-F238E27FC236}">
                <a16:creationId xmlns:a16="http://schemas.microsoft.com/office/drawing/2014/main" id="{F68A908F-A71F-4934-A275-55B4CC3032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Θέση αριθμού διαφάνειας 5">
            <a:extLst>
              <a:ext uri="{FF2B5EF4-FFF2-40B4-BE49-F238E27FC236}">
                <a16:creationId xmlns:a16="http://schemas.microsoft.com/office/drawing/2014/main" id="{D68E7458-8E07-4686-AA8D-71143E3E92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377356-7470-414C-8E72-E1FC57A3A519}" type="slidenum">
              <a:rPr lang="el-GR" smtClean="0"/>
              <a:t>‹#›</a:t>
            </a:fld>
            <a:endParaRPr lang="el-GR"/>
          </a:p>
        </p:txBody>
      </p:sp>
    </p:spTree>
    <p:extLst>
      <p:ext uri="{BB962C8B-B14F-4D97-AF65-F5344CB8AC3E}">
        <p14:creationId xmlns:p14="http://schemas.microsoft.com/office/powerpoint/2010/main" val="4244424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curiator.com/art/philip-koch"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classtools.net/random-name-picker/43_LRHZ2K"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weavesilk.com/" TargetMode="External"/><Relationship Id="rId3" Type="http://schemas.openxmlformats.org/officeDocument/2006/relationships/hyperlink" Target="https://www.audacityteam.org/" TargetMode="External"/><Relationship Id="rId7" Type="http://schemas.openxmlformats.org/officeDocument/2006/relationships/hyperlink" Target="https://photomosh.com/" TargetMode="External"/><Relationship Id="rId2" Type="http://schemas.openxmlformats.org/officeDocument/2006/relationships/hyperlink" Target="https://www.storyboardthat.com/storyboard-creator" TargetMode="External"/><Relationship Id="rId1" Type="http://schemas.openxmlformats.org/officeDocument/2006/relationships/slideLayout" Target="../slideLayouts/slideLayout2.xml"/><Relationship Id="rId6" Type="http://schemas.openxmlformats.org/officeDocument/2006/relationships/hyperlink" Target="https://www.airtightinteractive.com/demos/js/imageglitcher/" TargetMode="External"/><Relationship Id="rId5" Type="http://schemas.openxmlformats.org/officeDocument/2006/relationships/hyperlink" Target="http://www.random-art.org/" TargetMode="External"/><Relationship Id="rId10" Type="http://schemas.openxmlformats.org/officeDocument/2006/relationships/hyperlink" Target="https://firealpaca.com/" TargetMode="External"/><Relationship Id="rId4" Type="http://schemas.openxmlformats.org/officeDocument/2006/relationships/hyperlink" Target="https://snorpey.github.io/jpg-glitch/" TargetMode="External"/><Relationship Id="rId9" Type="http://schemas.openxmlformats.org/officeDocument/2006/relationships/hyperlink" Target="https://www.gimp.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Εικόνα 4" descr="Εικόνα που περιέχει φωτογραφία, διαφορετικός, διάφορα, πολλά&#10;&#10;Περιγραφή που δημιουργήθηκε αυτόματα">
            <a:extLst>
              <a:ext uri="{FF2B5EF4-FFF2-40B4-BE49-F238E27FC236}">
                <a16:creationId xmlns:a16="http://schemas.microsoft.com/office/drawing/2014/main" id="{7D75AC76-E12E-45C0-9A71-02A60E6C04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40"/>
            <a:ext cx="12145515" cy="6666699"/>
          </a:xfrm>
          <a:prstGeom prst="rect">
            <a:avLst/>
          </a:prstGeom>
        </p:spPr>
      </p:pic>
    </p:spTree>
    <p:extLst>
      <p:ext uri="{BB962C8B-B14F-4D97-AF65-F5344CB8AC3E}">
        <p14:creationId xmlns:p14="http://schemas.microsoft.com/office/powerpoint/2010/main" val="3063531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Θέση περιεχομένου 4">
            <a:extLst>
              <a:ext uri="{FF2B5EF4-FFF2-40B4-BE49-F238E27FC236}">
                <a16:creationId xmlns:a16="http://schemas.microsoft.com/office/drawing/2014/main" id="{0F0C7B73-BB44-48BA-A71B-9C4A5B46BF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6357" y="0"/>
            <a:ext cx="9792455" cy="6851452"/>
          </a:xfrm>
        </p:spPr>
      </p:pic>
    </p:spTree>
    <p:extLst>
      <p:ext uri="{BB962C8B-B14F-4D97-AF65-F5344CB8AC3E}">
        <p14:creationId xmlns:p14="http://schemas.microsoft.com/office/powerpoint/2010/main" val="3132160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4DC8316F-C791-45F5-A32C-9F0D9BD8BFE2}"/>
              </a:ext>
            </a:extLst>
          </p:cNvPr>
          <p:cNvSpPr>
            <a:spLocks noGrp="1"/>
          </p:cNvSpPr>
          <p:nvPr>
            <p:ph idx="1"/>
          </p:nvPr>
        </p:nvSpPr>
        <p:spPr>
          <a:xfrm>
            <a:off x="0" y="0"/>
            <a:ext cx="12192000" cy="6858000"/>
          </a:xfrm>
        </p:spPr>
        <p:txBody>
          <a:bodyPr>
            <a:normAutofit/>
          </a:bodyPr>
          <a:lstStyle/>
          <a:p>
            <a:pPr marL="0" indent="0">
              <a:buNone/>
            </a:pPr>
            <a:endParaRPr lang="en-US" dirty="0"/>
          </a:p>
        </p:txBody>
      </p:sp>
      <p:graphicFrame>
        <p:nvGraphicFramePr>
          <p:cNvPr id="6" name="Πίνακας 6">
            <a:extLst>
              <a:ext uri="{FF2B5EF4-FFF2-40B4-BE49-F238E27FC236}">
                <a16:creationId xmlns:a16="http://schemas.microsoft.com/office/drawing/2014/main" id="{EAF7B488-EFA1-466A-8B12-DE690CA4C673}"/>
              </a:ext>
            </a:extLst>
          </p:cNvPr>
          <p:cNvGraphicFramePr>
            <a:graphicFrameLocks noGrp="1"/>
          </p:cNvGraphicFramePr>
          <p:nvPr>
            <p:extLst>
              <p:ext uri="{D42A27DB-BD31-4B8C-83A1-F6EECF244321}">
                <p14:modId xmlns:p14="http://schemas.microsoft.com/office/powerpoint/2010/main" val="420567838"/>
              </p:ext>
            </p:extLst>
          </p:nvPr>
        </p:nvGraphicFramePr>
        <p:xfrm>
          <a:off x="0" y="0"/>
          <a:ext cx="12192000" cy="6858000"/>
        </p:xfrm>
        <a:graphic>
          <a:graphicData uri="http://schemas.openxmlformats.org/drawingml/2006/table">
            <a:tbl>
              <a:tblPr firstRow="1" bandRow="1">
                <a:tableStyleId>{5C22544A-7EE6-4342-B048-85BDC9FD1C3A}</a:tableStyleId>
              </a:tblPr>
              <a:tblGrid>
                <a:gridCol w="5314950">
                  <a:extLst>
                    <a:ext uri="{9D8B030D-6E8A-4147-A177-3AD203B41FA5}">
                      <a16:colId xmlns:a16="http://schemas.microsoft.com/office/drawing/2014/main" val="3159551698"/>
                    </a:ext>
                  </a:extLst>
                </a:gridCol>
                <a:gridCol w="6877050">
                  <a:extLst>
                    <a:ext uri="{9D8B030D-6E8A-4147-A177-3AD203B41FA5}">
                      <a16:colId xmlns:a16="http://schemas.microsoft.com/office/drawing/2014/main" val="4254842523"/>
                    </a:ext>
                  </a:extLst>
                </a:gridCol>
              </a:tblGrid>
              <a:tr h="6858000">
                <a:tc>
                  <a:txBody>
                    <a:bodyPr/>
                    <a:lstStyle/>
                    <a:p>
                      <a:pPr marL="0" indent="0">
                        <a:buNone/>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kern="1200" dirty="0">
                        <a:solidFill>
                          <a:schemeClr val="lt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kern="1200" dirty="0">
                        <a:solidFill>
                          <a:schemeClr val="lt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1. </a:t>
                      </a:r>
                      <a:r>
                        <a:rPr lang="en-US" sz="1800" dirty="0"/>
                        <a:t>Edward Hopper, </a:t>
                      </a:r>
                      <a:r>
                        <a:rPr lang="en-US" sz="1800" b="1" kern="1200" dirty="0">
                          <a:solidFill>
                            <a:schemeClr val="lt1"/>
                          </a:solidFill>
                          <a:latin typeface="+mn-lt"/>
                          <a:ea typeface="+mn-ea"/>
                          <a:cs typeface="+mn-cs"/>
                        </a:rPr>
                        <a:t>Night Windows, 1928.</a:t>
                      </a:r>
                      <a:endParaRPr lang="en-US" sz="1800" dirty="0"/>
                    </a:p>
                    <a:p>
                      <a:pPr marL="0" indent="0">
                        <a:buNone/>
                      </a:pPr>
                      <a:r>
                        <a:rPr lang="en-US" sz="1800" dirty="0"/>
                        <a:t>2. Edward Hopper, Morning Sun, 1952. </a:t>
                      </a:r>
                    </a:p>
                    <a:p>
                      <a:pPr marL="0" indent="0">
                        <a:buNone/>
                      </a:pPr>
                      <a:r>
                        <a:rPr lang="en-US" sz="1800" dirty="0"/>
                        <a:t>3. Edward Hopper, </a:t>
                      </a:r>
                      <a:r>
                        <a:rPr lang="en-US" sz="1800" b="1" kern="1200" dirty="0">
                          <a:solidFill>
                            <a:schemeClr val="lt1"/>
                          </a:solidFill>
                          <a:latin typeface="+mn-lt"/>
                          <a:ea typeface="+mn-ea"/>
                          <a:cs typeface="+mn-cs"/>
                        </a:rPr>
                        <a:t>Compartment C, </a:t>
                      </a:r>
                      <a:r>
                        <a:rPr lang="el-GR" sz="1800" b="1" kern="1200" dirty="0">
                          <a:solidFill>
                            <a:schemeClr val="lt1"/>
                          </a:solidFill>
                          <a:latin typeface="+mn-lt"/>
                          <a:ea typeface="+mn-ea"/>
                          <a:cs typeface="+mn-cs"/>
                        </a:rPr>
                        <a:t>1938</a:t>
                      </a:r>
                      <a:r>
                        <a:rPr lang="en-US" sz="1800" b="1" kern="1200" dirty="0">
                          <a:solidFill>
                            <a:schemeClr val="lt1"/>
                          </a:solidFill>
                          <a:latin typeface="+mn-lt"/>
                          <a:ea typeface="+mn-ea"/>
                          <a:cs typeface="+mn-cs"/>
                        </a:rPr>
                        <a:t>. </a:t>
                      </a:r>
                    </a:p>
                    <a:p>
                      <a:pPr marL="0" indent="0">
                        <a:buNone/>
                      </a:pPr>
                      <a:r>
                        <a:rPr lang="en-US" sz="1800" dirty="0"/>
                        <a:t>4. Edward Hopper, Room in Brooklyn, 1932. </a:t>
                      </a:r>
                    </a:p>
                    <a:p>
                      <a:pPr marL="0" indent="0">
                        <a:buNone/>
                      </a:pPr>
                      <a:r>
                        <a:rPr lang="en-US" sz="1800" dirty="0"/>
                        <a:t>5. Edward Hopper, Rooms By The Sea, 1951.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6. Edward Hopper, Cape Cod Morning, 1950.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7. Edward Hopper, </a:t>
                      </a:r>
                      <a:r>
                        <a:rPr lang="en-US" sz="1800" b="1" kern="1200" dirty="0">
                          <a:solidFill>
                            <a:schemeClr val="lt1"/>
                          </a:solidFill>
                          <a:latin typeface="+mn-lt"/>
                          <a:ea typeface="+mn-ea"/>
                          <a:cs typeface="+mn-cs"/>
                        </a:rPr>
                        <a:t>Stairway, 1949.</a:t>
                      </a:r>
                      <a:endParaRPr lang="en-US" sz="1800" dirty="0"/>
                    </a:p>
                    <a:p>
                      <a:r>
                        <a:rPr lang="en-US" sz="1800" dirty="0"/>
                        <a:t>8. Edward Hopper, </a:t>
                      </a:r>
                      <a:r>
                        <a:rPr lang="en-US" sz="1800" b="1" kern="1200" dirty="0">
                          <a:solidFill>
                            <a:schemeClr val="lt1"/>
                          </a:solidFill>
                          <a:latin typeface="+mn-lt"/>
                          <a:ea typeface="+mn-ea"/>
                          <a:cs typeface="+mn-cs"/>
                        </a:rPr>
                        <a:t>Portrait of Orleans,1950.</a:t>
                      </a:r>
                    </a:p>
                    <a:p>
                      <a:pPr marL="0" indent="0">
                        <a:buNone/>
                      </a:pPr>
                      <a:r>
                        <a:rPr lang="en-US" sz="1800" dirty="0"/>
                        <a:t>9. Edward Hopper Automat, 1927.</a:t>
                      </a:r>
                    </a:p>
                    <a:p>
                      <a:pPr marL="0" indent="0">
                        <a:buNone/>
                      </a:pPr>
                      <a:r>
                        <a:rPr lang="en-US" sz="1800" dirty="0"/>
                        <a:t>10. Edward Hopper,</a:t>
                      </a:r>
                      <a:r>
                        <a:rPr lang="en-US" sz="1800" i="1" dirty="0"/>
                        <a:t> Chop Suey</a:t>
                      </a:r>
                      <a:r>
                        <a:rPr lang="en-US" sz="1800" dirty="0"/>
                        <a:t>, 1929.</a:t>
                      </a:r>
                    </a:p>
                    <a:p>
                      <a:pPr marL="0" indent="0">
                        <a:buNone/>
                      </a:pPr>
                      <a:r>
                        <a:rPr lang="en-US" sz="1800" dirty="0"/>
                        <a:t>11. Edward Hopper, Gas, 1940.</a:t>
                      </a:r>
                    </a:p>
                    <a:p>
                      <a:pPr marL="0" indent="0">
                        <a:buNone/>
                      </a:pPr>
                      <a:r>
                        <a:rPr lang="en-US" sz="1800" dirty="0"/>
                        <a:t>12. Edward Hopper, </a:t>
                      </a:r>
                      <a:r>
                        <a:rPr lang="en-US" sz="1800" b="1" kern="1200" dirty="0">
                          <a:solidFill>
                            <a:schemeClr val="lt1"/>
                          </a:solidFill>
                          <a:latin typeface="+mn-lt"/>
                          <a:ea typeface="+mn-ea"/>
                          <a:cs typeface="+mn-cs"/>
                        </a:rPr>
                        <a:t>Seven A.M., 1948.</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13</a:t>
                      </a:r>
                      <a:r>
                        <a:rPr lang="en-US" sz="1800" u="sng" dirty="0"/>
                        <a:t>.</a:t>
                      </a:r>
                      <a:r>
                        <a:rPr lang="en-US" sz="1800" b="0" i="0" u="sng" strike="noStrike" kern="1200" dirty="0">
                          <a:solidFill>
                            <a:schemeClr val="lt1"/>
                          </a:solidFill>
                          <a:effectLst/>
                          <a:latin typeface="+mn-lt"/>
                          <a:ea typeface="+mn-ea"/>
                          <a:cs typeface="+mn-cs"/>
                          <a:hlinkClick r:id="rId2"/>
                        </a:rPr>
                        <a:t> </a:t>
                      </a:r>
                      <a:r>
                        <a:rPr lang="en-US" sz="1800" b="1" u="sng" kern="1200" dirty="0">
                          <a:solidFill>
                            <a:schemeClr val="lt1"/>
                          </a:solidFill>
                          <a:latin typeface="+mn-lt"/>
                          <a:ea typeface="+mn-ea"/>
                          <a:cs typeface="+mn-cs"/>
                          <a:hlinkClick r:id="rId2">
                            <a:extLst>
                              <a:ext uri="{A12FA001-AC4F-418D-AE19-62706E023703}">
                                <ahyp:hlinkClr xmlns:ahyp="http://schemas.microsoft.com/office/drawing/2018/hyperlinkcolor" val="tx"/>
                              </a:ext>
                            </a:extLst>
                          </a:hlinkClick>
                        </a:rPr>
                        <a:t>Philip Koch</a:t>
                      </a:r>
                      <a:r>
                        <a:rPr lang="en-US" sz="1800" b="1" kern="1200" dirty="0">
                          <a:solidFill>
                            <a:schemeClr val="lt1"/>
                          </a:solidFill>
                          <a:latin typeface="+mn-lt"/>
                          <a:ea typeface="+mn-ea"/>
                          <a:cs typeface="+mn-cs"/>
                        </a:rPr>
                        <a:t>, Rooms by the Sea,2010.</a:t>
                      </a:r>
                      <a:endParaRPr lang="el-GR" sz="1800" b="1" kern="1200" dirty="0">
                        <a:solidFill>
                          <a:schemeClr val="lt1"/>
                        </a:solidFill>
                        <a:latin typeface="+mn-lt"/>
                        <a:ea typeface="+mn-ea"/>
                        <a:cs typeface="+mn-cs"/>
                      </a:endParaRPr>
                    </a:p>
                    <a:p>
                      <a:endParaRPr lang="el-GR" sz="1800" dirty="0"/>
                    </a:p>
                  </a:txBody>
                  <a:tcPr/>
                </a:tc>
                <a:tc>
                  <a:txBody>
                    <a:bodyPr/>
                    <a:lstStyle/>
                    <a:p>
                      <a:endParaRPr lang="en-US" sz="1800" dirty="0"/>
                    </a:p>
                    <a:p>
                      <a:endParaRPr lang="en-US" sz="1800" dirty="0"/>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lang="en-US" sz="1800" b="1" kern="1200" dirty="0">
                        <a:solidFill>
                          <a:schemeClr val="lt1"/>
                        </a:solidFill>
                        <a:latin typeface="+mn-lt"/>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sz="1800" b="1" kern="1200" dirty="0">
                          <a:solidFill>
                            <a:schemeClr val="lt1"/>
                          </a:solidFill>
                          <a:latin typeface="+mn-lt"/>
                          <a:ea typeface="+mn-ea"/>
                          <a:cs typeface="+mn-cs"/>
                        </a:rPr>
                        <a:t>Henri Matisse,</a:t>
                      </a:r>
                      <a:r>
                        <a:rPr lang="en-US" sz="1800" b="0" i="0" kern="1200" dirty="0">
                          <a:solidFill>
                            <a:schemeClr val="lt1"/>
                          </a:solidFill>
                          <a:effectLst/>
                          <a:latin typeface="+mn-lt"/>
                          <a:ea typeface="+mn-ea"/>
                          <a:cs typeface="+mn-cs"/>
                        </a:rPr>
                        <a:t> </a:t>
                      </a:r>
                      <a:r>
                        <a:rPr lang="en-US" sz="1800" b="1" kern="1200" dirty="0">
                          <a:solidFill>
                            <a:schemeClr val="lt1"/>
                          </a:solidFill>
                          <a:latin typeface="+mn-lt"/>
                          <a:ea typeface="+mn-ea"/>
                          <a:cs typeface="+mn-cs"/>
                        </a:rPr>
                        <a:t>Interior at Nice, 1921 </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sz="1800" b="1" kern="1200" dirty="0">
                          <a:solidFill>
                            <a:schemeClr val="lt1"/>
                          </a:solidFill>
                          <a:latin typeface="+mn-lt"/>
                          <a:ea typeface="+mn-ea"/>
                          <a:cs typeface="+mn-cs"/>
                        </a:rPr>
                        <a:t>Henri Matisse, Young Woman at the Window, Sunset, 1921</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sz="1800" b="1" kern="1200" dirty="0">
                          <a:solidFill>
                            <a:schemeClr val="lt1"/>
                          </a:solidFill>
                          <a:latin typeface="+mn-lt"/>
                          <a:ea typeface="+mn-ea"/>
                          <a:cs typeface="+mn-cs"/>
                        </a:rPr>
                        <a:t>Henri Matisse, Girl Reading, Vase of Flowers,1922</a:t>
                      </a:r>
                    </a:p>
                    <a:p>
                      <a:pPr marL="457200" indent="-457200" algn="l" defTabSz="914400" rtl="0" eaLnBrk="1" latinLnBrk="0" hangingPunct="1">
                        <a:buAutoNum type="arabicPeriod"/>
                      </a:pPr>
                      <a:r>
                        <a:rPr lang="en-US" sz="1800" b="1" kern="1200" dirty="0">
                          <a:solidFill>
                            <a:schemeClr val="lt1"/>
                          </a:solidFill>
                          <a:latin typeface="+mn-lt"/>
                          <a:ea typeface="+mn-ea"/>
                          <a:cs typeface="+mn-cs"/>
                        </a:rPr>
                        <a:t>Henri Matisse, Woman in a Purple Coat, 1937</a:t>
                      </a:r>
                    </a:p>
                    <a:p>
                      <a:pPr marL="457200" indent="-457200" algn="l" defTabSz="914400" rtl="0" eaLnBrk="1" latinLnBrk="0" hangingPunct="1">
                        <a:buAutoNum type="arabicPeriod"/>
                      </a:pPr>
                      <a:r>
                        <a:rPr lang="en-US" sz="1800" b="1" kern="1200" dirty="0">
                          <a:solidFill>
                            <a:schemeClr val="lt1"/>
                          </a:solidFill>
                          <a:latin typeface="+mn-lt"/>
                          <a:ea typeface="+mn-ea"/>
                          <a:cs typeface="+mn-cs"/>
                        </a:rPr>
                        <a:t>Henri Matisse, Interior with a Goldfish Bowl, 1914</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sz="1800" b="1" kern="1200" dirty="0">
                          <a:solidFill>
                            <a:schemeClr val="lt1"/>
                          </a:solidFill>
                          <a:latin typeface="+mn-lt"/>
                          <a:ea typeface="+mn-ea"/>
                          <a:cs typeface="+mn-cs"/>
                        </a:rPr>
                        <a:t>Henri Matisse, Henri Matisse’s Woman by a Window (c.1920–22)</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it-IT" sz="1800" b="1" u="sng" kern="1200" dirty="0">
                          <a:solidFill>
                            <a:schemeClr val="lt1"/>
                          </a:solidFill>
                          <a:latin typeface="+mn-lt"/>
                          <a:ea typeface="+mn-ea"/>
                          <a:cs typeface="+mn-cs"/>
                        </a:rPr>
                        <a:t>Damian Elwes</a:t>
                      </a:r>
                      <a:r>
                        <a:rPr lang="it-IT" sz="1800" b="1" kern="1200" dirty="0">
                          <a:solidFill>
                            <a:schemeClr val="lt1"/>
                          </a:solidFill>
                          <a:latin typeface="+mn-lt"/>
                          <a:ea typeface="+mn-ea"/>
                          <a:cs typeface="+mn-cs"/>
                        </a:rPr>
                        <a:t>, Matisse's Studio Nice, 1941</a:t>
                      </a:r>
                      <a:endParaRPr lang="it-IT" sz="1800" b="0" i="0" kern="1200" dirty="0">
                        <a:solidFill>
                          <a:schemeClr val="lt1"/>
                        </a:solidFill>
                        <a:effectLst/>
                        <a:latin typeface="+mn-lt"/>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sz="1800" b="1" kern="1200" dirty="0">
                          <a:solidFill>
                            <a:schemeClr val="lt1"/>
                          </a:solidFill>
                          <a:latin typeface="+mn-lt"/>
                          <a:ea typeface="+mn-ea"/>
                          <a:cs typeface="+mn-cs"/>
                        </a:rPr>
                        <a:t>Henri Matisse, </a:t>
                      </a:r>
                      <a:r>
                        <a:rPr lang="fr-FR" sz="1800" b="1" i="0" kern="1200" dirty="0">
                          <a:solidFill>
                            <a:schemeClr val="lt1"/>
                          </a:solidFill>
                          <a:effectLst/>
                          <a:latin typeface="+mn-lt"/>
                          <a:ea typeface="+mn-ea"/>
                          <a:cs typeface="+mn-cs"/>
                        </a:rPr>
                        <a:t>Pont Saint Michel in Paris, </a:t>
                      </a:r>
                      <a:r>
                        <a:rPr lang="fr-FR" sz="1800" b="0" i="0" kern="1200" dirty="0">
                          <a:solidFill>
                            <a:schemeClr val="lt1"/>
                          </a:solidFill>
                          <a:effectLst/>
                          <a:latin typeface="+mn-lt"/>
                          <a:ea typeface="+mn-ea"/>
                          <a:cs typeface="+mn-cs"/>
                        </a:rPr>
                        <a:t>1900</a:t>
                      </a:r>
                      <a:endParaRPr lang="en-US" sz="1800" b="1" kern="1200" dirty="0">
                        <a:solidFill>
                          <a:schemeClr val="lt1"/>
                        </a:solidFill>
                        <a:latin typeface="+mn-lt"/>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sz="1800" b="1" kern="1200" dirty="0">
                          <a:solidFill>
                            <a:schemeClr val="lt1"/>
                          </a:solidFill>
                          <a:latin typeface="+mn-lt"/>
                          <a:ea typeface="+mn-ea"/>
                          <a:cs typeface="+mn-cs"/>
                        </a:rPr>
                        <a:t>Henri Matisse, The Lady in the Blue Hat. 1926</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sz="1800" b="1" kern="1200" dirty="0">
                          <a:solidFill>
                            <a:schemeClr val="lt1"/>
                          </a:solidFill>
                          <a:latin typeface="+mn-lt"/>
                          <a:ea typeface="+mn-ea"/>
                          <a:cs typeface="+mn-cs"/>
                        </a:rPr>
                        <a:t>Henri Matisse, La Musique, 1939</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sz="1800" b="1" kern="1200" dirty="0">
                          <a:solidFill>
                            <a:schemeClr val="lt1"/>
                          </a:solidFill>
                          <a:latin typeface="+mn-lt"/>
                          <a:ea typeface="+mn-ea"/>
                          <a:cs typeface="+mn-cs"/>
                        </a:rPr>
                        <a:t>Henri Matisse, </a:t>
                      </a:r>
                      <a:r>
                        <a:rPr lang="en-US" sz="1800" b="1" i="0" kern="1200" dirty="0">
                          <a:solidFill>
                            <a:schemeClr val="lt1"/>
                          </a:solidFill>
                          <a:effectLst/>
                          <a:latin typeface="+mn-lt"/>
                          <a:ea typeface="+mn-ea"/>
                          <a:cs typeface="+mn-cs"/>
                        </a:rPr>
                        <a:t>Corsican Landscape, 1898</a:t>
                      </a:r>
                      <a:endParaRPr lang="en-US" sz="1800" b="1" kern="1200" dirty="0">
                        <a:solidFill>
                          <a:schemeClr val="lt1"/>
                        </a:solidFill>
                        <a:latin typeface="+mn-lt"/>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sz="1800" b="1" kern="1200" dirty="0">
                          <a:solidFill>
                            <a:schemeClr val="lt1"/>
                          </a:solidFill>
                          <a:latin typeface="+mn-lt"/>
                          <a:ea typeface="+mn-ea"/>
                          <a:cs typeface="+mn-cs"/>
                        </a:rPr>
                        <a:t>Henri Matisse, </a:t>
                      </a:r>
                      <a:r>
                        <a:rPr lang="en-US" sz="1800" b="1" i="1" kern="1200" dirty="0">
                          <a:solidFill>
                            <a:schemeClr val="lt1"/>
                          </a:solidFill>
                          <a:effectLst/>
                          <a:latin typeface="+mn-lt"/>
                          <a:ea typeface="+mn-ea"/>
                          <a:cs typeface="+mn-cs"/>
                        </a:rPr>
                        <a:t>View of </a:t>
                      </a:r>
                      <a:r>
                        <a:rPr lang="en-US" sz="1800" b="1" i="1" kern="1200" dirty="0" err="1">
                          <a:solidFill>
                            <a:schemeClr val="lt1"/>
                          </a:solidFill>
                          <a:effectLst/>
                          <a:latin typeface="+mn-lt"/>
                          <a:ea typeface="+mn-ea"/>
                          <a:cs typeface="+mn-cs"/>
                        </a:rPr>
                        <a:t>Collioure</a:t>
                      </a:r>
                      <a:r>
                        <a:rPr lang="en-US" sz="1800" b="1" i="1" kern="1200" dirty="0">
                          <a:solidFill>
                            <a:schemeClr val="lt1"/>
                          </a:solidFill>
                          <a:effectLst/>
                          <a:latin typeface="+mn-lt"/>
                          <a:ea typeface="+mn-ea"/>
                          <a:cs typeface="+mn-cs"/>
                        </a:rPr>
                        <a:t>, 1905</a:t>
                      </a:r>
                      <a:endParaRPr lang="en-US" sz="1800" b="1" kern="1200" dirty="0">
                        <a:solidFill>
                          <a:schemeClr val="lt1"/>
                        </a:solidFill>
                        <a:latin typeface="+mn-lt"/>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sz="1800" b="1" kern="1200" dirty="0">
                          <a:solidFill>
                            <a:schemeClr val="lt1"/>
                          </a:solidFill>
                          <a:latin typeface="+mn-lt"/>
                          <a:ea typeface="+mn-ea"/>
                          <a:cs typeface="+mn-cs"/>
                        </a:rPr>
                        <a:t>Henri Matisse, </a:t>
                      </a:r>
                      <a:r>
                        <a:rPr lang="en-US" sz="1800" b="1" i="0" kern="1200" dirty="0">
                          <a:solidFill>
                            <a:schemeClr val="lt1"/>
                          </a:solidFill>
                          <a:effectLst/>
                          <a:latin typeface="+mn-lt"/>
                          <a:ea typeface="+mn-ea"/>
                          <a:cs typeface="+mn-cs"/>
                        </a:rPr>
                        <a:t>Still Life, Bouquet of Dahlias and White Book,1923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kern="1200" dirty="0">
                        <a:solidFill>
                          <a:schemeClr val="lt1"/>
                        </a:solidFill>
                        <a:latin typeface="+mn-lt"/>
                        <a:ea typeface="+mn-ea"/>
                        <a:cs typeface="+mn-cs"/>
                      </a:endParaRPr>
                    </a:p>
                    <a:p>
                      <a:pPr marL="0" indent="0" algn="l" defTabSz="914400" rtl="0" eaLnBrk="1" latinLnBrk="0" hangingPunct="1">
                        <a:buNone/>
                      </a:pPr>
                      <a:endParaRPr lang="el-GR" sz="1800" b="1" kern="1200" dirty="0">
                        <a:solidFill>
                          <a:schemeClr val="lt1"/>
                        </a:solidFill>
                        <a:latin typeface="+mn-lt"/>
                        <a:ea typeface="+mn-ea"/>
                        <a:cs typeface="+mn-cs"/>
                      </a:endParaRPr>
                    </a:p>
                  </a:txBody>
                  <a:tcPr/>
                </a:tc>
                <a:extLst>
                  <a:ext uri="{0D108BD9-81ED-4DB2-BD59-A6C34878D82A}">
                    <a16:rowId xmlns:a16="http://schemas.microsoft.com/office/drawing/2014/main" val="3629380770"/>
                  </a:ext>
                </a:extLst>
              </a:tr>
            </a:tbl>
          </a:graphicData>
        </a:graphic>
      </p:graphicFrame>
    </p:spTree>
    <p:extLst>
      <p:ext uri="{BB962C8B-B14F-4D97-AF65-F5344CB8AC3E}">
        <p14:creationId xmlns:p14="http://schemas.microsoft.com/office/powerpoint/2010/main" val="1403104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E926DD52-95D8-40B7-B10C-EAB3A65BFF48}"/>
              </a:ext>
            </a:extLst>
          </p:cNvPr>
          <p:cNvSpPr>
            <a:spLocks noGrp="1"/>
          </p:cNvSpPr>
          <p:nvPr>
            <p:ph idx="1"/>
          </p:nvPr>
        </p:nvSpPr>
        <p:spPr>
          <a:xfrm>
            <a:off x="0" y="101600"/>
            <a:ext cx="12192000" cy="6756400"/>
          </a:xfrm>
        </p:spPr>
        <p:txBody>
          <a:bodyPr>
            <a:normAutofit fontScale="85000" lnSpcReduction="20000"/>
          </a:bodyPr>
          <a:lstStyle/>
          <a:p>
            <a:r>
              <a:rPr lang="el-GR" b="1" dirty="0"/>
              <a:t>2η  ΕΝΟΤΗΤΑ</a:t>
            </a:r>
            <a:endParaRPr lang="el-GR" dirty="0"/>
          </a:p>
          <a:p>
            <a:r>
              <a:rPr lang="el-GR" b="1" dirty="0"/>
              <a:t>Δραστηριότητα πρώτη: Ανάλυση έργου τέχνης</a:t>
            </a:r>
            <a:endParaRPr lang="el-GR" dirty="0"/>
          </a:p>
          <a:p>
            <a:r>
              <a:rPr lang="el-GR" dirty="0"/>
              <a:t>Οι μαθητές χωρίζονται σε δυο ομάδες: (α) την ομάδα </a:t>
            </a:r>
            <a:r>
              <a:rPr lang="en-US" dirty="0"/>
              <a:t>Edward Hooper</a:t>
            </a:r>
            <a:r>
              <a:rPr lang="el-GR" dirty="0"/>
              <a:t> και την ομάδα </a:t>
            </a:r>
            <a:r>
              <a:rPr lang="en-US" dirty="0"/>
              <a:t>Henri Matisse</a:t>
            </a:r>
            <a:r>
              <a:rPr lang="el-GR" dirty="0"/>
              <a:t>. Για τον χωρισμό σε ομάδες και για να υπάρξει μια ευχάριστη νότα στη μαθησιακή διαδικασία χρησιμοποιείται το εργαλείο </a:t>
            </a:r>
            <a:r>
              <a:rPr lang="el-GR" u="sng" dirty="0">
                <a:hlinkClick r:id="rId2"/>
              </a:rPr>
              <a:t>classtools.net/</a:t>
            </a:r>
            <a:r>
              <a:rPr lang="el-GR" u="sng" dirty="0" err="1">
                <a:hlinkClick r:id="rId2"/>
              </a:rPr>
              <a:t>random-name</a:t>
            </a:r>
            <a:r>
              <a:rPr lang="el-GR" u="sng" dirty="0">
                <a:hlinkClick r:id="rId2"/>
              </a:rPr>
              <a:t> </a:t>
            </a:r>
            <a:r>
              <a:rPr lang="el-GR" u="sng" dirty="0" err="1">
                <a:hlinkClick r:id="rId2"/>
              </a:rPr>
              <a:t>picker</a:t>
            </a:r>
            <a:r>
              <a:rPr lang="el-GR" u="sng" dirty="0">
                <a:hlinkClick r:id="rId2"/>
              </a:rPr>
              <a:t>/43_LRHZ2K</a:t>
            </a:r>
            <a:r>
              <a:rPr lang="el-GR" u="sng" dirty="0"/>
              <a:t> </a:t>
            </a:r>
            <a:r>
              <a:rPr lang="el-GR" dirty="0"/>
              <a:t> Στην συνέχεια κάθε ομάδα παραλαμβάνει μια διαφάνεια με έργα του καλλιτέχνη της ομώνυμης ομάδας. Τα μέλη της ομάδας συζητούν για την ιδιαίτερη οπτική και τον τρόπο που ο καλλιτέχνης αντιλαμβάνεται το χώρο καθώς και για τα συναισθήματα που γεννιούνται στο θεατή από την θέαση των συγκεκριμένων έργων. </a:t>
            </a:r>
          </a:p>
          <a:p>
            <a:r>
              <a:rPr lang="el-GR" b="1" dirty="0"/>
              <a:t>Δραστηριότητα δεύτερη: </a:t>
            </a:r>
            <a:r>
              <a:rPr lang="el-GR" b="1"/>
              <a:t>δημιουργία ιστορίας</a:t>
            </a:r>
            <a:endParaRPr lang="el-GR" dirty="0"/>
          </a:p>
          <a:p>
            <a:r>
              <a:rPr lang="el-GR" dirty="0"/>
              <a:t>Οι μαθητές συναποφασίζουν για την σειρά τοποθέτησης των έργων του καλλιτέχνη της ομάδας τους με στόχο την δημιουργία μιας ιστορίας που σχετίζεται με την ιδιαίτερη κατάσταση που δημιούργησε η πανδημία στην κοινωνική ζωή, τις σχέσεις και τα συναισθήματα των ανθρώπων. Προς το σκοπό αυτό οι μαθητές συναποφασίζουν (α) για την βασική ιδέα και το μήνυμα της ιστορίας τους. Η ιδέα και το μήνυμα πρέπει να αναγνωριστούν από την αρχή, ώστε όλα τα κομμάτια της ιστορίας που θα προστίθενται, να είναι ευθυγραμμισμένα και να υποστηρίζουν το σκοπό αυτό, (β) για το θέμα το οποίο επιλέγεται κατάλληλα ώστε να αναδεικνύει τη βασική ιδέα της ιστορίας, (γ) για τον πρωταγωνιστή και τον ρόλο του στην ιστορία, (δ) τέλος αποφασίζουν για τη σειρά/αλληλουχία των γεγονότων της ιστορίας (δηλαδή ποιο κομμάτι μπαίνει πρώτο, ποιο δεύτερο κτλ.) ώστε να μεταφερθεί αποτελεσματικά η αφήγηση και το μήνυμα.</a:t>
            </a:r>
            <a:r>
              <a:rPr lang="el-GR" b="1" dirty="0"/>
              <a:t> </a:t>
            </a:r>
            <a:r>
              <a:rPr lang="el-GR" dirty="0"/>
              <a:t>Στην συνέχεια συγγράφουν την ιστορία χρησιμοποιώντας κάποιο συνεργατικό εργαλείο. </a:t>
            </a:r>
          </a:p>
          <a:p>
            <a:r>
              <a:rPr lang="el-GR" dirty="0"/>
              <a:t> </a:t>
            </a:r>
          </a:p>
          <a:p>
            <a:endParaRPr lang="el-GR" dirty="0"/>
          </a:p>
        </p:txBody>
      </p:sp>
    </p:spTree>
    <p:extLst>
      <p:ext uri="{BB962C8B-B14F-4D97-AF65-F5344CB8AC3E}">
        <p14:creationId xmlns:p14="http://schemas.microsoft.com/office/powerpoint/2010/main" val="1760186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91DB4295-6A09-4B85-B503-26FCEE380FBC}"/>
              </a:ext>
            </a:extLst>
          </p:cNvPr>
          <p:cNvSpPr>
            <a:spLocks noGrp="1"/>
          </p:cNvSpPr>
          <p:nvPr>
            <p:ph idx="1"/>
          </p:nvPr>
        </p:nvSpPr>
        <p:spPr>
          <a:xfrm>
            <a:off x="215900" y="165100"/>
            <a:ext cx="11976100" cy="6692900"/>
          </a:xfrm>
        </p:spPr>
        <p:txBody>
          <a:bodyPr>
            <a:normAutofit fontScale="92500"/>
          </a:bodyPr>
          <a:lstStyle/>
          <a:p>
            <a:r>
              <a:rPr lang="el-GR" b="1" dirty="0"/>
              <a:t>Δραστηριότητα τρίτη: δημιουργία ψηφιακής αφήγησης στο </a:t>
            </a:r>
            <a:r>
              <a:rPr lang="en-US" b="1" dirty="0"/>
              <a:t>storyboard</a:t>
            </a:r>
            <a:r>
              <a:rPr lang="el-GR" b="1" dirty="0"/>
              <a:t> (15’)</a:t>
            </a:r>
            <a:endParaRPr lang="el-GR" dirty="0"/>
          </a:p>
          <a:p>
            <a:r>
              <a:rPr lang="el-GR" dirty="0"/>
              <a:t>Κάθε μαθητής χρησιμοποιεί το εργαλείο δημιουργίας ψηφιακής αφήγησης </a:t>
            </a:r>
            <a:r>
              <a:rPr lang="el-GR" dirty="0" err="1"/>
              <a:t>storyboard</a:t>
            </a:r>
            <a:r>
              <a:rPr lang="el-GR" dirty="0"/>
              <a:t> – </a:t>
            </a:r>
            <a:r>
              <a:rPr lang="el-GR" dirty="0" err="1"/>
              <a:t>creator</a:t>
            </a:r>
            <a:r>
              <a:rPr lang="el-GR" dirty="0"/>
              <a:t> </a:t>
            </a:r>
            <a:r>
              <a:rPr lang="el-GR" u="sng" dirty="0">
                <a:hlinkClick r:id="rId2"/>
              </a:rPr>
              <a:t>https://www.storyboardthat.com/storyboard-creator</a:t>
            </a:r>
            <a:r>
              <a:rPr lang="el-GR" dirty="0"/>
              <a:t> για να αποδώσει ψηφιακά την ιστορία της ομάδας. Έμφαση δίνεται στην δημιουργία ατμόσφαιρας ανάλογης με την ατμόσφαιρά του καλλιτέχνη που μελέτησαν καθώς και στις εναλλαγές εσωτερικού και εξωτερικού χώρου, Στην συνέχεια οι μαθητές Χρησιμοποιούν το </a:t>
            </a:r>
            <a:r>
              <a:rPr lang="en-US" dirty="0"/>
              <a:t>Audacity  </a:t>
            </a:r>
            <a:r>
              <a:rPr lang="el-GR" u="sng" dirty="0">
                <a:hlinkClick r:id="rId3"/>
              </a:rPr>
              <a:t>https://www.audacityteam.org/</a:t>
            </a:r>
            <a:r>
              <a:rPr lang="el-GR" dirty="0"/>
              <a:t> για να επενδύσουν ηχητικά (με λόγο και μουσική) τις ιστορίες τους έχοντας ως γνώμονα την ιδιαίτερη ατμόσφαιρα του καλλιτέχνη που μελέτησαν.</a:t>
            </a:r>
          </a:p>
          <a:p>
            <a:pPr marL="0" indent="0">
              <a:buNone/>
            </a:pPr>
            <a:r>
              <a:rPr lang="el-GR" dirty="0"/>
              <a:t> </a:t>
            </a:r>
          </a:p>
          <a:p>
            <a:r>
              <a:rPr lang="el-GR" b="1" dirty="0"/>
              <a:t>Δραστηριότητα για τον ελεύθερο χρόνο</a:t>
            </a:r>
            <a:endParaRPr lang="el-GR" dirty="0"/>
          </a:p>
          <a:p>
            <a:r>
              <a:rPr lang="el-GR" dirty="0"/>
              <a:t>Στον ελεύθερο χρόνο πειραματίζονται με τις λειτουργίες του </a:t>
            </a:r>
            <a:r>
              <a:rPr lang="en-US" dirty="0"/>
              <a:t>movie maker</a:t>
            </a:r>
            <a:r>
              <a:rPr lang="el-GR" dirty="0"/>
              <a:t> και προγραμμάτων ψηφιακής επεξεργασίας εικόνων όπως το </a:t>
            </a:r>
            <a:r>
              <a:rPr lang="el-GR" u="sng" dirty="0">
                <a:hlinkClick r:id="rId4"/>
              </a:rPr>
              <a:t>snorpey.github.io/</a:t>
            </a:r>
            <a:r>
              <a:rPr lang="el-GR" u="sng" dirty="0" err="1">
                <a:hlinkClick r:id="rId4"/>
              </a:rPr>
              <a:t>jpg</a:t>
            </a:r>
            <a:r>
              <a:rPr lang="el-GR" u="sng" dirty="0">
                <a:hlinkClick r:id="rId4"/>
              </a:rPr>
              <a:t>-</a:t>
            </a:r>
            <a:r>
              <a:rPr lang="el-GR" u="sng" dirty="0" err="1">
                <a:hlinkClick r:id="rId4"/>
              </a:rPr>
              <a:t>glitch</a:t>
            </a:r>
            <a:r>
              <a:rPr lang="el-GR" u="sng" dirty="0" err="1"/>
              <a:t>,</a:t>
            </a:r>
            <a:r>
              <a:rPr lang="el-GR" u="sng" dirty="0" err="1">
                <a:hlinkClick r:id="rId5"/>
              </a:rPr>
              <a:t>random</a:t>
            </a:r>
            <a:r>
              <a:rPr lang="el-GR" u="sng" dirty="0">
                <a:hlinkClick r:id="rId5"/>
              </a:rPr>
              <a:t>-art.org</a:t>
            </a:r>
            <a:r>
              <a:rPr lang="el-GR" u="sng" dirty="0"/>
              <a:t>,</a:t>
            </a:r>
            <a:r>
              <a:rPr lang="el-GR" dirty="0"/>
              <a:t> το </a:t>
            </a:r>
            <a:r>
              <a:rPr lang="en-US" u="sng" dirty="0" err="1">
                <a:hlinkClick r:id="rId6"/>
              </a:rPr>
              <a:t>airtightinteractive</a:t>
            </a:r>
            <a:r>
              <a:rPr lang="el-GR" u="sng" dirty="0">
                <a:hlinkClick r:id="rId6"/>
              </a:rPr>
              <a:t>.</a:t>
            </a:r>
            <a:r>
              <a:rPr lang="en-US" u="sng" dirty="0">
                <a:hlinkClick r:id="rId6"/>
              </a:rPr>
              <a:t>com</a:t>
            </a:r>
            <a:r>
              <a:rPr lang="el-GR" u="sng" dirty="0">
                <a:hlinkClick r:id="rId6"/>
              </a:rPr>
              <a:t>/</a:t>
            </a:r>
            <a:r>
              <a:rPr lang="en-US" u="sng" dirty="0">
                <a:hlinkClick r:id="rId6"/>
              </a:rPr>
              <a:t>demos</a:t>
            </a:r>
            <a:r>
              <a:rPr lang="el-GR" u="sng" dirty="0">
                <a:hlinkClick r:id="rId6"/>
              </a:rPr>
              <a:t>/</a:t>
            </a:r>
            <a:r>
              <a:rPr lang="en-US" u="sng" dirty="0" err="1">
                <a:hlinkClick r:id="rId6"/>
              </a:rPr>
              <a:t>js</a:t>
            </a:r>
            <a:r>
              <a:rPr lang="el-GR" u="sng" dirty="0">
                <a:hlinkClick r:id="rId6"/>
              </a:rPr>
              <a:t>/</a:t>
            </a:r>
            <a:r>
              <a:rPr lang="en-US" u="sng" dirty="0" err="1">
                <a:hlinkClick r:id="rId6"/>
              </a:rPr>
              <a:t>imageglitcher</a:t>
            </a:r>
            <a:r>
              <a:rPr lang="el-GR" u="sng" dirty="0"/>
              <a:t>,</a:t>
            </a:r>
            <a:r>
              <a:rPr lang="el-GR" dirty="0"/>
              <a:t> το </a:t>
            </a:r>
            <a:r>
              <a:rPr lang="en-US" u="sng" dirty="0" err="1">
                <a:hlinkClick r:id="rId7"/>
              </a:rPr>
              <a:t>photomosh</a:t>
            </a:r>
            <a:r>
              <a:rPr lang="el-GR" u="sng" dirty="0">
                <a:hlinkClick r:id="rId7"/>
              </a:rPr>
              <a:t>.</a:t>
            </a:r>
            <a:r>
              <a:rPr lang="en-US" u="sng" dirty="0">
                <a:hlinkClick r:id="rId7"/>
              </a:rPr>
              <a:t>com</a:t>
            </a:r>
            <a:r>
              <a:rPr lang="en-US" dirty="0"/>
              <a:t> </a:t>
            </a:r>
            <a:r>
              <a:rPr lang="el-GR" dirty="0"/>
              <a:t>το </a:t>
            </a:r>
            <a:r>
              <a:rPr lang="en-US" u="sng" dirty="0" err="1">
                <a:hlinkClick r:id="rId8"/>
              </a:rPr>
              <a:t>weavesilk</a:t>
            </a:r>
            <a:r>
              <a:rPr lang="el-GR" u="sng" dirty="0">
                <a:hlinkClick r:id="rId8"/>
              </a:rPr>
              <a:t>.</a:t>
            </a:r>
            <a:r>
              <a:rPr lang="en-US" u="sng" dirty="0">
                <a:hlinkClick r:id="rId8"/>
              </a:rPr>
              <a:t>com</a:t>
            </a:r>
            <a:r>
              <a:rPr lang="el-GR" u="sng" dirty="0"/>
              <a:t>,</a:t>
            </a:r>
            <a:r>
              <a:rPr lang="el-GR" dirty="0"/>
              <a:t> το </a:t>
            </a:r>
            <a:r>
              <a:rPr lang="el-GR" dirty="0">
                <a:hlinkClick r:id="rId9"/>
              </a:rPr>
              <a:t>https://www.gimp.org/</a:t>
            </a:r>
            <a:r>
              <a:rPr lang="el-GR" u="sng" dirty="0"/>
              <a:t>,</a:t>
            </a:r>
            <a:r>
              <a:rPr lang="el-GR" dirty="0"/>
              <a:t> το </a:t>
            </a:r>
            <a:r>
              <a:rPr lang="el-GR" dirty="0">
                <a:hlinkClick r:id="rId10"/>
              </a:rPr>
              <a:t>https://firealpaca.com/</a:t>
            </a:r>
            <a:r>
              <a:rPr lang="el-GR" dirty="0"/>
              <a:t> ή άλλα παρόμοια ψηφιακά εργαλεία της επιλογής των συμμετεχόντων</a:t>
            </a:r>
          </a:p>
          <a:p>
            <a:pPr marL="0" indent="0">
              <a:buNone/>
            </a:pPr>
            <a:endParaRPr lang="el-GR" dirty="0"/>
          </a:p>
          <a:p>
            <a:endParaRPr lang="el-GR" dirty="0"/>
          </a:p>
        </p:txBody>
      </p:sp>
    </p:spTree>
    <p:extLst>
      <p:ext uri="{BB962C8B-B14F-4D97-AF65-F5344CB8AC3E}">
        <p14:creationId xmlns:p14="http://schemas.microsoft.com/office/powerpoint/2010/main" val="2578004338"/>
      </p:ext>
    </p:extLst>
  </p:cSld>
  <p:clrMapOvr>
    <a:masterClrMapping/>
  </p:clrMapOvr>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TotalTime>
  <Words>729</Words>
  <Application>Microsoft Office PowerPoint</Application>
  <PresentationFormat>Ευρεία οθόνη</PresentationFormat>
  <Paragraphs>43</Paragraphs>
  <Slides>5</Slides>
  <Notes>0</Notes>
  <HiddenSlides>0</HiddenSlides>
  <MMClips>0</MMClips>
  <ScaleCrop>false</ScaleCrop>
  <HeadingPairs>
    <vt:vector size="6" baseType="variant">
      <vt:variant>
        <vt:lpstr>Γραμματοσειρές που χρησιμοποιούνται</vt:lpstr>
      </vt:variant>
      <vt:variant>
        <vt:i4>3</vt:i4>
      </vt:variant>
      <vt:variant>
        <vt:lpstr>Θέμα</vt:lpstr>
      </vt:variant>
      <vt:variant>
        <vt:i4>1</vt:i4>
      </vt:variant>
      <vt:variant>
        <vt:lpstr>Τίτλοι διαφανειών</vt:lpstr>
      </vt:variant>
      <vt:variant>
        <vt:i4>5</vt:i4>
      </vt:variant>
    </vt:vector>
  </HeadingPairs>
  <TitlesOfParts>
    <vt:vector size="9" baseType="lpstr">
      <vt:lpstr>Arial</vt:lpstr>
      <vt:lpstr>Calibri</vt:lpstr>
      <vt:lpstr>Calibri Light</vt:lpstr>
      <vt:lpstr>Θέμα του Office</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eleni kartsaka</dc:creator>
  <cp:lastModifiedBy>eleni kartsaka</cp:lastModifiedBy>
  <cp:revision>28</cp:revision>
  <dcterms:created xsi:type="dcterms:W3CDTF">2020-04-28T16:05:40Z</dcterms:created>
  <dcterms:modified xsi:type="dcterms:W3CDTF">2023-02-07T20:54:41Z</dcterms:modified>
</cp:coreProperties>
</file>